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97" r:id="rId3"/>
    <p:sldId id="2919" r:id="rId4"/>
    <p:sldId id="295" r:id="rId5"/>
    <p:sldId id="2915" r:id="rId6"/>
    <p:sldId id="2901" r:id="rId7"/>
    <p:sldId id="2903" r:id="rId8"/>
    <p:sldId id="2902" r:id="rId9"/>
    <p:sldId id="2916" r:id="rId10"/>
    <p:sldId id="2920" r:id="rId11"/>
    <p:sldId id="2917" r:id="rId12"/>
    <p:sldId id="2918" r:id="rId13"/>
    <p:sldId id="2921" r:id="rId14"/>
    <p:sldId id="2914" r:id="rId15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4"/>
    <p:restoredTop sz="95769" autoAdjust="0"/>
  </p:normalViewPr>
  <p:slideViewPr>
    <p:cSldViewPr snapToGrid="0" snapToObjects="1">
      <p:cViewPr varScale="1">
        <p:scale>
          <a:sx n="143" d="100"/>
          <a:sy n="143" d="100"/>
        </p:scale>
        <p:origin x="416" y="192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CDD03-C0BC-FD4F-AF02-75BA2E5A3602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5BB31-B3D9-824B-8F60-A07A1D3F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57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20508-8C2A-9C4C-91D0-1791427EFCE1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2EC3F-9C2D-9341-BD70-89E0C8764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9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36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321D1-B73E-9248-B665-8DC80081934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2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321D1-B73E-9248-B665-8DC80081934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35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8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59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74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1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B26D-20C9-644B-8867-BDCB33291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B948-ABFB-4B45-A373-5FDF4148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C01E0-C8BD-154A-93A3-EA39F0435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1DBD-857D-9145-BF15-2079D7A0590A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D1D3-9873-F14A-BC53-0541814C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3FC8-CE3E-364F-87AF-47BE5A3A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7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2356-0DED-3242-8814-F7DCAC43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44D32-62DD-1840-B53B-2BF9D2C4D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DAEDE-3B7F-EC4F-A7B3-069B69BD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F7F80-2561-3244-ACF2-106395556E3C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A6239-569F-6742-8469-4BA3C087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3D96E-FB7E-BF43-BBB2-9E681B57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4F5D6-CF8D-8941-BEAF-F4F27EB16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7AC99-9B9D-3F42-B45F-8EE6EE88F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1AB91-84DA-6648-9C00-9FBCBF5D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FCFF-E65E-AF4E-943F-922DCBB38786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3D752-3759-9142-89DF-C1D3E5F3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18CE7-6467-5641-B692-AF9FAD36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3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2A0B-1176-D64B-AB14-E2188F0F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E1013-0676-EB49-A231-8EE330827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2A0CC-D2D9-8F46-BA00-742F8407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E4ED-0DC7-8045-9F53-6D584BEAB81C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91389-0A32-2949-A9D1-F021DB35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65E91-459E-404F-8527-BF1F48C5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383A-721F-8D49-8FDC-62F11C819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32073-6A01-4647-8D68-621ED2AB5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813AB-992C-D144-8231-C96114B59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168-571B-DD40-857E-4F0EBB92E494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2AAD-BF9B-AD47-B97E-672CC7DA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E4232-CD4E-AC49-A469-06BCB826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8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435D-223C-1B47-A015-A174084E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D63B-D4A5-6744-9CF1-05C2A772C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F90E5-663A-D844-9C11-5F3799C13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3DEBB-0FDB-6D43-8DBC-DDDB8788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3C03-5D3D-8547-AE20-B6FB04A5E62E}" type="datetime1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BBE5F-CA9B-ED48-8ACB-92246701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6D3A1-764C-B541-B240-451995E8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6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9C52-C1AF-DB4B-AF84-52CBA4B7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F6E3D-65D0-934B-B9FB-BEC8FB26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EAA2D-BCF5-314C-9586-5C8C030F8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856D8-E3C3-E144-A3C6-CF3170E2C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04551-A3EE-1E46-8576-E24E8588F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C4977-6300-4548-B05C-E2C84E02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7E90-1825-D248-B178-814B514F46AC}" type="datetime1">
              <a:rPr lang="en-US" smtClean="0"/>
              <a:t>7/12/21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A8FAE-ED8C-B648-92FC-CCD4D7E8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0F6C5-3BE1-2C45-AF21-93D461E1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1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F3F1-A1F2-4E4A-B9AF-95A8D36E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8BD01-7097-384B-808F-675E1E69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8F4E-4634-7541-B1C7-2428997B66FC}" type="datetime1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5917-591D-6D42-BDC0-557A77EB4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56C94-94D9-2B4C-A703-C0752F1D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7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08DCBB-6E82-BA44-AB88-8D65E357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6E79-4C0F-3B43-ABDA-61641F248FEB}" type="datetime1">
              <a:rPr lang="en-US" smtClean="0"/>
              <a:t>7/12/21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86E27-53A8-5546-AB85-CF9E274C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0026D-2E8D-D04C-9518-45B1FF4B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4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C5A3-C078-8B43-B646-9EC00D6F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ADFE-3F24-B141-9D46-4DEE029B4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38B26-FF5C-F54B-A42B-58EF711C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C01C7-E115-0842-BB29-1EF61900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4DD11-B546-4644-B612-7F9CFDD71360}" type="datetime1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E78E6-A7AE-B54B-AADD-8CC877E3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66A5C-D081-AF44-A8BA-88164D99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5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1F01-AB38-784C-9817-7A249444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1D799-3746-A74A-88A1-8265DB158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E5C85-B6AA-924B-A1F6-B0BB4FCEE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6CD3E-5A5B-E041-8E56-56394407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000-D73C-904E-9B77-EEA0FCE1EF12}" type="datetime1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94F3-2133-E748-B36E-9951F798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D3AE5-D202-BB4D-A8F7-0898AFB2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0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8F9EBB-FBCE-094F-BD92-66F36745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77641-F8FE-7845-994D-7A56AAA68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9C4B4-5399-0A41-BE40-EC76413A3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623B-0D3C-004D-9BDF-7CFD7AF26C1A}" type="datetime1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4059D-C305-CC43-98D9-8F7C5026A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3E9B5-B1C0-D64E-8C6A-8A48BCE27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C54A3646-77FE-4862-96CE-45260829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F6FA249-9C10-48B9-9F72-1F333D8A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5139928"/>
            <a:chOff x="-417513" y="0"/>
            <a:chExt cx="12584114" cy="685323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036894FA-6F9A-4863-AEC5-B734F422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6B103C0B-E1BF-4BF0-9605-7426160F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B796B9AB-146B-42B0-B1F4-7EF69C52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0B8CEE20-F67A-4CFC-88F1-4C942EB6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6B823E68-E880-4A79-82AD-6088E1DEA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0FFE78-151B-4C6F-893F-683270602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A2B9B53-0432-42A0-ACC1-23CCDB118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142954D5-E17A-4C4B-B575-9D2BE72C6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2317E4B1-5573-4066-895C-2FB75980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EBA723B4-613D-41FA-93E8-94173C9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D2693AEC-A60D-40B1-87B3-1EF30A56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EFB57B1-129C-4CA5-9513-29226043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AC89A1FD-35E1-4574-A439-61C20F457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4D55D1DF-59D8-4B47-87C4-FB3A82689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F99FF32E-3548-4B4D-894E-B3A06C12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5005D0D4-EFA9-4355-BA9B-A7B46F94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6350B02F-5937-44B9-83F4-9C970BE96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F21A245F-C10F-495E-BD0E-CE576C7F0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6F524856-7B56-403B-B504-044710FD5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4E6D29BC-894B-4228-9F3F-92037EA3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E03B2DC6-DF02-45CB-AC7C-6EBBD359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700D0C16-8549-4373-8B7C-3555082C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2748" y="0"/>
            <a:ext cx="7701252" cy="51519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8907" y="630936"/>
            <a:ext cx="6961951" cy="925830"/>
          </a:xfrm>
        </p:spPr>
        <p:txBody>
          <a:bodyPr vert="horz" lIns="91440" tIns="45720" rIns="91440" bIns="45720" rtlCol="0" anchor="t">
            <a:noAutofit/>
          </a:bodyPr>
          <a:lstStyle/>
          <a:p>
            <a:pPr defTabSz="914400"/>
            <a:r>
              <a:rPr lang="en-US" sz="36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AERONET Datasets as Testbeds for PM Prediction</a:t>
            </a:r>
          </a:p>
        </p:txBody>
      </p:sp>
      <p:sp>
        <p:nvSpPr>
          <p:cNvPr id="69" name="Isosceles Triangle 68">
            <a:extLst>
              <a:ext uri="{FF2B5EF4-FFF2-40B4-BE49-F238E27FC236}">
                <a16:creationId xmlns:a16="http://schemas.microsoft.com/office/drawing/2014/main" id="{C7341777-0F86-4E1E-A07F-2076F00D0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8427" y="716110"/>
            <a:ext cx="225581" cy="194466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36044" y="2571750"/>
            <a:ext cx="5247386" cy="2462830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defTabSz="914400"/>
            <a:r>
              <a:rPr lang="en-US" sz="4000" dirty="0"/>
              <a:t>Meredith Franklin</a:t>
            </a:r>
          </a:p>
          <a:p>
            <a:pPr defTabSz="914400"/>
            <a:r>
              <a:rPr lang="en-US" sz="4000" dirty="0"/>
              <a:t>University of Southern California</a:t>
            </a:r>
          </a:p>
          <a:p>
            <a:pPr defTabSz="914400"/>
            <a:r>
              <a:rPr lang="en-US" sz="2600" dirty="0" err="1"/>
              <a:t>Meytar</a:t>
            </a:r>
            <a:r>
              <a:rPr lang="en-US" sz="2600" dirty="0"/>
              <a:t> </a:t>
            </a:r>
            <a:r>
              <a:rPr lang="en-US" sz="2600" dirty="0" err="1"/>
              <a:t>Sorek</a:t>
            </a:r>
            <a:r>
              <a:rPr lang="en-US" sz="2600" dirty="0"/>
              <a:t>-Hamer (AMES), David Diner (JPL), Michael </a:t>
            </a:r>
            <a:r>
              <a:rPr lang="en-US" sz="2600" dirty="0" err="1"/>
              <a:t>Garay</a:t>
            </a:r>
            <a:r>
              <a:rPr lang="en-US" sz="2600" dirty="0"/>
              <a:t> (JPL), Olga </a:t>
            </a:r>
            <a:r>
              <a:rPr lang="en-US" sz="2600" dirty="0" err="1"/>
              <a:t>Kalashnikova</a:t>
            </a:r>
            <a:r>
              <a:rPr lang="en-US" sz="2600" dirty="0"/>
              <a:t> (JPL)</a:t>
            </a:r>
          </a:p>
          <a:p>
            <a:pPr defTabSz="914400"/>
            <a:endParaRPr lang="en-US" sz="1700" dirty="0"/>
          </a:p>
          <a:p>
            <a:pPr defTabSz="914400"/>
            <a:endParaRPr lang="en-US" sz="1700" dirty="0"/>
          </a:p>
          <a:p>
            <a:pPr defTabSz="914400"/>
            <a:r>
              <a:rPr lang="en-US" sz="2800" dirty="0"/>
              <a:t>MAIA STM May 5-7, 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48E34-6046-4A9E-B1D8-1E8A33B09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04" y="4512123"/>
            <a:ext cx="1727200" cy="5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321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D8A1A6-597D-F24C-9A36-BEE157640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36" y="749799"/>
            <a:ext cx="4652174" cy="3402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72387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Sulfate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0.27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=0.48 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=0.62, RMSE = 1.43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large regional differences</a:t>
            </a:r>
          </a:p>
          <a:p>
            <a:r>
              <a:rPr lang="en-US" sz="1800" dirty="0"/>
              <a:t>There is consistency in the inversion products selected for nitrate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Concentration (Fine), Asymmetry Factors, Volume Median Radius,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54682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2.07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1.31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0.81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861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A59850F7-05D7-C744-9D44-21BEAB40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98" y="674940"/>
            <a:ext cx="4564589" cy="3396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EC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=0.32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=0.41, RMSE = 0.42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EC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Median Radius total and fine, and their standard deviations, asymmetry factor coarse and total,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1020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300741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0.77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0.41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0.42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0.29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119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2597-65CF-6241-BF51-050E9432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73" y="674286"/>
            <a:ext cx="4821714" cy="340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OC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0.09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=0.35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=0.38, RMSE = 0.44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OC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Asymmetry factors (total), AOD extinction fine and coarse, Angstrom Exponent,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3786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1.37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0.82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1.47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200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C9F000-007B-5343-A2FE-0B7D6DB2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61" y="739843"/>
            <a:ext cx="4630097" cy="3519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Dust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5"/>
            <a:ext cx="4063417" cy="422162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0.003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=0.56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=0.86, RMSE = 0.55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</a:t>
            </a:r>
          </a:p>
          <a:p>
            <a:r>
              <a:rPr lang="en-US" sz="1800" dirty="0"/>
              <a:t>There is consistency in the inversion products selected for OC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concentrations coarse and total, asymmetry factors coarse, effective radius coarse.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Dust = 2.2Al+2.49Si+1.63Ca+1.94Ti+2.42Fe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220474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0.89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0.16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0.31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451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260D-4063-BE45-B3B7-C0071C10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</a:t>
            </a:r>
            <a:r>
              <a:rPr lang="en-US" b="1"/>
              <a:t>and Conclusions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3C3C-A3A4-BB42-856E-3C4CBB533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/>
          </a:bodyPr>
          <a:lstStyle/>
          <a:p>
            <a:r>
              <a:rPr lang="en-US" dirty="0"/>
              <a:t>When predicting PM and PM speciation, AOD alone is not sufficient</a:t>
            </a:r>
          </a:p>
          <a:p>
            <a:r>
              <a:rPr lang="en-US" dirty="0"/>
              <a:t>Evidence that other optical properties can significantly improve the associations </a:t>
            </a:r>
          </a:p>
          <a:p>
            <a:pPr lvl="1"/>
            <a:r>
              <a:rPr lang="en-US" dirty="0"/>
              <a:t>Specific properties relate to PM mass or PM speciation</a:t>
            </a:r>
          </a:p>
          <a:p>
            <a:pPr lvl="1"/>
            <a:r>
              <a:rPr lang="en-US" dirty="0"/>
              <a:t>All subsets linear regression and </a:t>
            </a:r>
            <a:r>
              <a:rPr lang="en-US" dirty="0" err="1"/>
              <a:t>XGboost</a:t>
            </a:r>
            <a:r>
              <a:rPr lang="en-US" dirty="0"/>
              <a:t> yield similar variables selected for best model</a:t>
            </a:r>
          </a:p>
          <a:p>
            <a:pPr lvl="1"/>
            <a:r>
              <a:rPr lang="en-US" dirty="0"/>
              <a:t>Machine learning improves R</a:t>
            </a:r>
            <a:r>
              <a:rPr lang="en-US" baseline="30000" dirty="0"/>
              <a:t>2</a:t>
            </a:r>
            <a:r>
              <a:rPr lang="en-US" dirty="0"/>
              <a:t> significantly</a:t>
            </a:r>
          </a:p>
          <a:p>
            <a:pPr lvl="1"/>
            <a:r>
              <a:rPr lang="en-US" dirty="0"/>
              <a:t>Region and available time series matter: longer time series produces more data and stable models. </a:t>
            </a:r>
          </a:p>
          <a:p>
            <a:r>
              <a:rPr lang="en-US" dirty="0"/>
              <a:t>More targeted variable selection and machine learning methods will help inform best products for predicting PM and PM species from retrieval.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EDC02-AA4A-4B48-B689-DB5F0132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E02F-6DA2-E649-A374-B94B1D6B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29" y="273844"/>
            <a:ext cx="8583121" cy="9941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Motivation for looking at AERONET inversion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0F39-08DD-C541-8CE5-FF73B521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44" y="1189529"/>
            <a:ext cx="8229600" cy="3502102"/>
          </a:xfrm>
        </p:spPr>
        <p:txBody>
          <a:bodyPr/>
          <a:lstStyle/>
          <a:p>
            <a:r>
              <a:rPr lang="en-US" dirty="0"/>
              <a:t>The simple linear association between satellite AOD and PM is not generally that strong (R</a:t>
            </a:r>
            <a:r>
              <a:rPr lang="en-US" baseline="30000" dirty="0"/>
              <a:t>2</a:t>
            </a:r>
            <a:r>
              <a:rPr lang="en-US" dirty="0"/>
              <a:t>~0.01-0.3)</a:t>
            </a:r>
          </a:p>
          <a:p>
            <a:r>
              <a:rPr lang="en-US" dirty="0"/>
              <a:t>Rely on meteorology, land use, chemical transport models, spatial and temporal variables in complex, adjusted models </a:t>
            </a:r>
          </a:p>
          <a:p>
            <a:pPr lvl="1"/>
            <a:r>
              <a:rPr lang="en-US" dirty="0"/>
              <a:t>AOD not necessarily the “best” or most important variable in predicting PM mass or PM speciation</a:t>
            </a:r>
          </a:p>
          <a:p>
            <a:r>
              <a:rPr lang="en-US" u="sng" dirty="0"/>
              <a:t>Key Questions</a:t>
            </a:r>
            <a:r>
              <a:rPr lang="en-US" dirty="0"/>
              <a:t>:</a:t>
            </a:r>
          </a:p>
          <a:p>
            <a:pPr marL="685800" lvl="1" indent="-342900">
              <a:buAutoNum type="arabicPeriod"/>
            </a:pPr>
            <a:r>
              <a:rPr lang="en-US" b="1" dirty="0"/>
              <a:t>Can we calibrate AOD-PM at AERONET sites and reliably apply these models to satellite AOD?</a:t>
            </a:r>
          </a:p>
          <a:p>
            <a:pPr marL="685800" lvl="1" indent="-342900">
              <a:buAutoNum type="arabicPeriod"/>
            </a:pPr>
            <a:r>
              <a:rPr lang="en-US" b="1" dirty="0"/>
              <a:t>What properties can we retrieve that associate best with PM and PM speciation?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EEC0C-6A83-B247-A0C0-E06F1202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27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E19F-D278-1245-93B1-7CC73925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" y="27020"/>
            <a:ext cx="7886700" cy="994172"/>
          </a:xfrm>
        </p:spPr>
        <p:txBody>
          <a:bodyPr/>
          <a:lstStyle/>
          <a:p>
            <a:r>
              <a:rPr lang="en-US" b="1" dirty="0"/>
              <a:t>Takeaways from AERONET </a:t>
            </a:r>
            <a:r>
              <a:rPr lang="en-US" b="1" dirty="0" err="1"/>
              <a:t>sunphotometer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9E61-D074-3246-9822-A54B7550F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29" y="939998"/>
            <a:ext cx="7886700" cy="3263504"/>
          </a:xfrm>
        </p:spPr>
        <p:txBody>
          <a:bodyPr/>
          <a:lstStyle/>
          <a:p>
            <a:r>
              <a:rPr lang="en-US" dirty="0"/>
              <a:t>Co-located AERONET and PM</a:t>
            </a:r>
            <a:r>
              <a:rPr lang="en-US" baseline="-25000" dirty="0"/>
              <a:t>2.5</a:t>
            </a:r>
            <a:r>
              <a:rPr lang="en-US" dirty="0"/>
              <a:t> sites from the DRAGON campaign in California Central Valley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ACDD5-2082-6D43-87BA-48011E0D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911E749-8D87-CE46-A8BA-C3957232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9" y="1858741"/>
            <a:ext cx="3324366" cy="241739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6B265F-0066-194A-8406-271B1D7E7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81" y="1351750"/>
            <a:ext cx="5617549" cy="1540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39BF6-BE50-2843-823C-5807F2C6F2DB}"/>
              </a:ext>
            </a:extLst>
          </p:cNvPr>
          <p:cNvSpPr txBox="1"/>
          <p:nvPr/>
        </p:nvSpPr>
        <p:spPr>
          <a:xfrm>
            <a:off x="3455298" y="2932544"/>
            <a:ext cx="5617549" cy="175432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Linear regression (R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=0.35) is significantly improved with spatial and temporal terms.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longer time series at Fresno has the largest contribution to improved R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and RMSE.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AERONET-calibrated models perform comparably when applied to convert satellite (MISR) AOD.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D5E42-16EE-AB48-A09B-E70A167AD027}"/>
              </a:ext>
            </a:extLst>
          </p:cNvPr>
          <p:cNvSpPr txBox="1"/>
          <p:nvPr/>
        </p:nvSpPr>
        <p:spPr>
          <a:xfrm>
            <a:off x="3455297" y="4627186"/>
            <a:ext cx="5617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effectLst/>
              </a:rPr>
              <a:t>Sorek</a:t>
            </a:r>
            <a:r>
              <a:rPr lang="en-US" sz="1000" dirty="0">
                <a:effectLst/>
              </a:rPr>
              <a:t>-Hamer, M., Franklin, M., Chau, K., </a:t>
            </a:r>
            <a:r>
              <a:rPr lang="en-US" sz="1000" dirty="0" err="1">
                <a:effectLst/>
              </a:rPr>
              <a:t>Garay</a:t>
            </a:r>
            <a:r>
              <a:rPr lang="en-US" sz="1000" dirty="0">
                <a:effectLst/>
              </a:rPr>
              <a:t>, M., &amp; </a:t>
            </a:r>
            <a:r>
              <a:rPr lang="en-US" sz="1000" dirty="0" err="1">
                <a:effectLst/>
              </a:rPr>
              <a:t>Kalashnikova</a:t>
            </a:r>
            <a:r>
              <a:rPr lang="en-US" sz="1000" dirty="0">
                <a:effectLst/>
              </a:rPr>
              <a:t>, O. (2020). Spatiotemporal Characteristics of the Association between AOD and PM over the California Central Valley. </a:t>
            </a:r>
            <a:r>
              <a:rPr lang="en-US" sz="1000" i="1" dirty="0">
                <a:effectLst/>
              </a:rPr>
              <a:t>Remote Sensing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12</a:t>
            </a:r>
            <a:r>
              <a:rPr lang="en-US" sz="1000" dirty="0">
                <a:effectLst/>
              </a:rPr>
              <a:t>(4), 685.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9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7F8B-A343-8D4C-995A-4223E6AE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880" y="151231"/>
            <a:ext cx="4798150" cy="661073"/>
          </a:xfrm>
        </p:spPr>
        <p:txBody>
          <a:bodyPr>
            <a:normAutofit/>
          </a:bodyPr>
          <a:lstStyle/>
          <a:p>
            <a:r>
              <a:rPr lang="en-US" b="1" dirty="0"/>
              <a:t>Takeaways from MISR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A759C-7D6F-5D40-AD6E-E3FF641E4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48" y="1814268"/>
            <a:ext cx="4224867" cy="3168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7227C-AE56-5B45-8758-E248F417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41911-ABCD-C24D-9091-8C7D8E0C98D6}"/>
              </a:ext>
            </a:extLst>
          </p:cNvPr>
          <p:cNvSpPr txBox="1"/>
          <p:nvPr/>
        </p:nvSpPr>
        <p:spPr>
          <a:xfrm>
            <a:off x="1597167" y="2195975"/>
            <a:ext cx="8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Sulfate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F3138-FFEF-4146-B28A-F625051BD8BC}"/>
              </a:ext>
            </a:extLst>
          </p:cNvPr>
          <p:cNvSpPr txBox="1"/>
          <p:nvPr/>
        </p:nvSpPr>
        <p:spPr>
          <a:xfrm>
            <a:off x="3690372" y="2212764"/>
            <a:ext cx="83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Nitrate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52146-2936-744A-8900-74E9F8B2D6A1}"/>
              </a:ext>
            </a:extLst>
          </p:cNvPr>
          <p:cNvSpPr txBox="1"/>
          <p:nvPr/>
        </p:nvSpPr>
        <p:spPr>
          <a:xfrm>
            <a:off x="1879099" y="3761232"/>
            <a:ext cx="4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F31EA-E729-B945-BEE4-19BB50908AD8}"/>
              </a:ext>
            </a:extLst>
          </p:cNvPr>
          <p:cNvSpPr txBox="1"/>
          <p:nvPr/>
        </p:nvSpPr>
        <p:spPr>
          <a:xfrm>
            <a:off x="3972278" y="3783944"/>
            <a:ext cx="61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825F0B-93AF-6749-B358-BBAF116A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42" y="68796"/>
            <a:ext cx="3490944" cy="1745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4C7C72-7AFB-4541-BE99-84C5044F1B4F}"/>
              </a:ext>
            </a:extLst>
          </p:cNvPr>
          <p:cNvSpPr txBox="1"/>
          <p:nvPr/>
        </p:nvSpPr>
        <p:spPr>
          <a:xfrm>
            <a:off x="2889303" y="75686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</a:t>
            </a:r>
            <a:r>
              <a:rPr lang="en-US" baseline="-25000" dirty="0"/>
              <a:t>2.5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55955-6A2C-8747-8079-DA36B788E0A4}"/>
              </a:ext>
            </a:extLst>
          </p:cNvPr>
          <p:cNvSpPr txBox="1"/>
          <p:nvPr/>
        </p:nvSpPr>
        <p:spPr>
          <a:xfrm>
            <a:off x="4949087" y="762898"/>
            <a:ext cx="3956214" cy="230832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MISR AOD types and mixtures we find that total AOD is not necessarily the most important variable: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mass, sulfate, nitrate AOD types (small, medium, non-spherical)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EC, AOD is 8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most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dust, the mixtures (combination of MISR types) are most important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59B5A0-4002-3D4B-9EAA-0E62E1949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574" y="3094300"/>
            <a:ext cx="4173456" cy="1379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C87DF-AAE2-3842-9343-D0A841798A73}"/>
              </a:ext>
            </a:extLst>
          </p:cNvPr>
          <p:cNvSpPr txBox="1"/>
          <p:nvPr/>
        </p:nvSpPr>
        <p:spPr>
          <a:xfrm>
            <a:off x="4692096" y="4671775"/>
            <a:ext cx="455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effectLst/>
              </a:rPr>
              <a:t>Chau, K., Franklin, M., &amp; </a:t>
            </a:r>
            <a:r>
              <a:rPr lang="en-US" sz="900" dirty="0" err="1">
                <a:effectLst/>
              </a:rPr>
              <a:t>Gauderman</a:t>
            </a:r>
            <a:r>
              <a:rPr lang="en-US" sz="900" dirty="0">
                <a:effectLst/>
              </a:rPr>
              <a:t>, W. J. (2020). Satellite-Derived PM2.5 Composition and Its Differential Effect on Children’s Lung Function. </a:t>
            </a:r>
            <a:r>
              <a:rPr lang="en-US" sz="900" i="1" dirty="0">
                <a:effectLst/>
              </a:rPr>
              <a:t>Remote Sensing</a:t>
            </a:r>
            <a:r>
              <a:rPr lang="en-US" sz="900" dirty="0">
                <a:effectLst/>
              </a:rPr>
              <a:t>, </a:t>
            </a:r>
            <a:r>
              <a:rPr lang="en-US" sz="900" i="1" dirty="0">
                <a:effectLst/>
              </a:rPr>
              <a:t>12</a:t>
            </a:r>
            <a:r>
              <a:rPr lang="en-US" sz="900" dirty="0">
                <a:effectLst/>
              </a:rPr>
              <a:t>(1028).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8395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13B12-ABA8-4643-A8B4-CBC8EA4F8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1" y="21611"/>
            <a:ext cx="7886700" cy="994172"/>
          </a:xfrm>
        </p:spPr>
        <p:txBody>
          <a:bodyPr/>
          <a:lstStyle/>
          <a:p>
            <a:r>
              <a:rPr lang="en-US" b="1" dirty="0"/>
              <a:t>AERONET Inversion Products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FD23-4B01-FD42-8F33-82C22CEFA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643" y="213170"/>
            <a:ext cx="2326357" cy="4717160"/>
          </a:xfrm>
          <a:solidFill>
            <a:srgbClr val="002060"/>
          </a:solidFill>
        </p:spPr>
        <p:txBody>
          <a:bodyPr>
            <a:normAutofit lnSpcReduction="10000"/>
          </a:bodyPr>
          <a:lstStyle/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AERONET sites have a retrieved “inversion” product providing optical components (40+).</a:t>
            </a:r>
          </a:p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The retrieval uses Optimal Estimation (</a:t>
            </a:r>
            <a:r>
              <a:rPr lang="en-US" sz="1800" dirty="0" err="1">
                <a:solidFill>
                  <a:schemeClr val="bg1"/>
                </a:solidFill>
              </a:rPr>
              <a:t>Dubovik</a:t>
            </a:r>
            <a:r>
              <a:rPr lang="en-US" sz="1800" dirty="0">
                <a:solidFill>
                  <a:schemeClr val="bg1"/>
                </a:solidFill>
              </a:rPr>
              <a:t> et al), MAIA is implementing similar retrieval.</a:t>
            </a:r>
          </a:p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These sites are also co-located EPA AQS and chemical speciation monitors (CSN) where we have ions, metals, carbons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92CD3-B60F-054F-920D-4E1DCCBE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5417EAF-5CEF-A04C-A18E-F4E939AD8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1" y="871539"/>
            <a:ext cx="6790180" cy="363574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397635-AE16-E742-80D5-1E8CF0AF1E3C}"/>
              </a:ext>
            </a:extLst>
          </p:cNvPr>
          <p:cNvSpPr/>
          <p:nvPr/>
        </p:nvSpPr>
        <p:spPr>
          <a:xfrm>
            <a:off x="548161" y="2484255"/>
            <a:ext cx="752030" cy="839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19C5E9-2559-8747-9363-120AD4077820}"/>
              </a:ext>
            </a:extLst>
          </p:cNvPr>
          <p:cNvSpPr/>
          <p:nvPr/>
        </p:nvSpPr>
        <p:spPr>
          <a:xfrm>
            <a:off x="2171036" y="2195735"/>
            <a:ext cx="752030" cy="7520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5BC17-1395-5A49-9EC6-9C29BA7B8631}"/>
              </a:ext>
            </a:extLst>
          </p:cNvPr>
          <p:cNvSpPr/>
          <p:nvPr/>
        </p:nvSpPr>
        <p:spPr>
          <a:xfrm>
            <a:off x="4997103" y="2121439"/>
            <a:ext cx="1625365" cy="1802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65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0076" y="273131"/>
            <a:ext cx="6724142" cy="4381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Co-located AERONET - PM Summary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F1F084E-BDF1-A143-B991-E5605B2F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508" y="1043335"/>
            <a:ext cx="3673945" cy="3777990"/>
          </a:xfrm>
          <a:prstGeom prst="rect">
            <a:avLst/>
          </a:prstGeom>
        </p:spPr>
        <p:txBody>
          <a:bodyPr/>
          <a:lstStyle/>
          <a:p>
            <a:pPr marL="0" indent="0">
              <a:spcAft>
                <a:spcPts val="450"/>
              </a:spcAft>
              <a:buNone/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2B6BD-B725-FE48-974F-2663F64B293D}"/>
              </a:ext>
            </a:extLst>
          </p:cNvPr>
          <p:cNvSpPr txBox="1"/>
          <p:nvPr/>
        </p:nvSpPr>
        <p:spPr>
          <a:xfrm>
            <a:off x="801113" y="857836"/>
            <a:ext cx="7477040" cy="21544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see expected regional trends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Mass concentrations higher in west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Nitrate concentrations higher in west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Sulfate concentrations higher in east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 concentrations higher in east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OC concentrations higher in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C4088C-4FBC-1E45-BE02-3C56BE775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105461"/>
              </p:ext>
            </p:extLst>
          </p:nvPr>
        </p:nvGraphicFramePr>
        <p:xfrm>
          <a:off x="865847" y="2805109"/>
          <a:ext cx="7088456" cy="189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544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660522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1066996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584308">
                  <a:extLst>
                    <a:ext uri="{9D8B030D-6E8A-4147-A177-3AD203B41FA5}">
                      <a16:colId xmlns:a16="http://schemas.microsoft.com/office/drawing/2014/main" val="1053641888"/>
                    </a:ext>
                  </a:extLst>
                </a:gridCol>
                <a:gridCol w="1016188">
                  <a:extLst>
                    <a:ext uri="{9D8B030D-6E8A-4147-A177-3AD203B41FA5}">
                      <a16:colId xmlns:a16="http://schemas.microsoft.com/office/drawing/2014/main" val="4284734821"/>
                    </a:ext>
                  </a:extLst>
                </a:gridCol>
                <a:gridCol w="1054294">
                  <a:extLst>
                    <a:ext uri="{9D8B030D-6E8A-4147-A177-3AD203B41FA5}">
                      <a16:colId xmlns:a16="http://schemas.microsoft.com/office/drawing/2014/main" val="3896488139"/>
                    </a:ext>
                  </a:extLst>
                </a:gridCol>
                <a:gridCol w="1066995">
                  <a:extLst>
                    <a:ext uri="{9D8B030D-6E8A-4147-A177-3AD203B41FA5}">
                      <a16:colId xmlns:a16="http://schemas.microsoft.com/office/drawing/2014/main" val="720713792"/>
                    </a:ext>
                  </a:extLst>
                </a:gridCol>
                <a:gridCol w="851609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 mass</a:t>
                      </a:r>
                      <a:endParaRPr lang="en-US" sz="12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PM</a:t>
                      </a:r>
                      <a:r>
                        <a:rPr lang="en-US" sz="1200" baseline="-25000" dirty="0"/>
                        <a:t>2.5 </a:t>
                      </a:r>
                    </a:p>
                    <a:p>
                      <a:pPr algn="ctr"/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spec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 PM</a:t>
                      </a:r>
                      <a:r>
                        <a:rPr lang="en-US" sz="1200" baseline="-25000" dirty="0"/>
                        <a:t>2.5</a:t>
                      </a:r>
                      <a:r>
                        <a:rPr lang="en-US" sz="1200" dirty="0"/>
                        <a:t> Sulfate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Nitrate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algn="ctr"/>
                      <a:endParaRPr lang="en-US" sz="12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EC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OC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dirty="0"/>
                        <a:t>West</a:t>
                      </a:r>
                      <a:endParaRPr lang="en-US" sz="12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14.1 (12.6)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 (0.46)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3.4 (5.5)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0.74 (0.69)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 (3.4)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7.1 (3.4)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(0.23)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0.44 (0.55)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 (0.29)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1.7 (0.68)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8.5 (4.3)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3.6 (3.4)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1.7 (3.5)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1.35 (0.81)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2.3 (1.30)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12.2 (10.3)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1.9 (2.3)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1.7 (3.5)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0.59 (0.55)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2.4 (2.6)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46662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94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F1F084E-BDF1-A143-B991-E5605B2F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509" y="1043335"/>
            <a:ext cx="3673945" cy="3777990"/>
          </a:xfrm>
          <a:prstGeom prst="rect">
            <a:avLst/>
          </a:prstGeom>
        </p:spPr>
        <p:txBody>
          <a:bodyPr/>
          <a:lstStyle/>
          <a:p>
            <a:pPr marL="0" indent="0">
              <a:spcAft>
                <a:spcPts val="450"/>
              </a:spcAft>
              <a:buNone/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720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-366848" y="-29623"/>
            <a:ext cx="8556172" cy="62872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tx1"/>
                </a:solidFill>
              </a:rPr>
              <a:t>Correlation Regression Tree of AERONET Products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43000" y="98856"/>
            <a:ext cx="83038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7169" name="Picture 5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1739"/>
          <a:stretch/>
        </p:blipFill>
        <p:spPr bwMode="auto">
          <a:xfrm>
            <a:off x="178082" y="767804"/>
            <a:ext cx="3965040" cy="35489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19455" y="4277419"/>
            <a:ext cx="4199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11906">
              <a:spcBef>
                <a:spcPts val="600"/>
              </a:spcBef>
              <a:buSzPts val="2160"/>
            </a:pPr>
            <a:r>
              <a:rPr lang="en-US" sz="1400" dirty="0"/>
              <a:t>AOD ( 340nm-1020nm), Column Water Vapor, Angstrom Exponent, Asymmetry factor coarse/fine (440nm-1020nm), AOD Extinction coarse/fine (440nm-1020nm), Effective Radius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B07B1-F0C4-AE49-8B7B-6CF0C5D7D4E3}"/>
              </a:ext>
            </a:extLst>
          </p:cNvPr>
          <p:cNvSpPr txBox="1"/>
          <p:nvPr/>
        </p:nvSpPr>
        <p:spPr>
          <a:xfrm>
            <a:off x="4725288" y="1109776"/>
            <a:ext cx="4281551" cy="320087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Correlations in meaningful clusters.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Effective radii and asymmetry factors show high positive correlations within size grouping (total, coarse, fine)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AOD at different wavelengths are also highly positively correlated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Angstrom exponents (AE) at all wavelengths have correlations &gt;0.9 (as such we selected to use only the 440-675 nm AE in linear model selection)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C4873-95B9-2748-928A-671DD63AFAF8}"/>
              </a:ext>
            </a:extLst>
          </p:cNvPr>
          <p:cNvSpPr txBox="1"/>
          <p:nvPr/>
        </p:nvSpPr>
        <p:spPr>
          <a:xfrm>
            <a:off x="5445766" y="4377093"/>
            <a:ext cx="2801299" cy="715581"/>
          </a:xfrm>
          <a:prstGeom prst="rect">
            <a:avLst/>
          </a:prstGeom>
          <a:solidFill>
            <a:srgbClr val="002060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We used all possible subsets regression and model selection as well as </a:t>
            </a:r>
            <a:r>
              <a:rPr lang="en-US" sz="1350" b="1" dirty="0" err="1">
                <a:solidFill>
                  <a:schemeClr val="bg1"/>
                </a:solidFill>
              </a:rPr>
              <a:t>XGBoost</a:t>
            </a:r>
            <a:r>
              <a:rPr lang="en-US" sz="1350" b="1" dirty="0">
                <a:solidFill>
                  <a:schemeClr val="bg1"/>
                </a:solidFill>
              </a:rPr>
              <a:t> (gradient boosting)</a:t>
            </a:r>
          </a:p>
        </p:txBody>
      </p:sp>
    </p:spTree>
    <p:extLst>
      <p:ext uri="{BB962C8B-B14F-4D97-AF65-F5344CB8AC3E}">
        <p14:creationId xmlns:p14="http://schemas.microsoft.com/office/powerpoint/2010/main" val="2271842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0.27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=0.70 and RMSE = 5.03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=0.76, RMSE = 5.07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PM</a:t>
            </a:r>
            <a:r>
              <a:rPr lang="en-US" sz="1800" baseline="-25000" dirty="0"/>
              <a:t>2.5</a:t>
            </a:r>
            <a:r>
              <a:rPr lang="en-US" sz="1800" dirty="0"/>
              <a:t>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Effective Radius (Fine), Angstrom Exponent 440-675, and AOD Extinction (fine, multiple wavelengths).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No AOD!</a:t>
            </a:r>
            <a:endParaRPr lang="en-US" sz="1600" u="sng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7E0391D6-B638-7145-AFE4-E84D5B6D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246" y="728284"/>
            <a:ext cx="4290141" cy="3386954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251581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4.35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2.95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1.72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1.40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2.81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1.90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0.76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5.07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3.47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604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8DC7DB0-ABA8-5542-80E0-82E34456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04451"/>
            <a:ext cx="4442906" cy="3455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72387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Nitrate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0.33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=0.71 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=0.67, RMSE = 1.51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large regional differences</a:t>
            </a:r>
          </a:p>
          <a:p>
            <a:r>
              <a:rPr lang="en-US" sz="1800" dirty="0"/>
              <a:t>There is consistency in the inversion products selected for nitrate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Effective Radius (Fine), Asymmetry Factors,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, Angstrom exponent, Volume Median Radius. 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962519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1.51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91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11496</TotalTime>
  <Words>1510</Words>
  <Application>Microsoft Macintosh PowerPoint</Application>
  <PresentationFormat>On-screen Show (16:9)</PresentationFormat>
  <Paragraphs>327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AERONET Datasets as Testbeds for PM Prediction</vt:lpstr>
      <vt:lpstr>Motivation for looking at AERONET inversion products</vt:lpstr>
      <vt:lpstr>Takeaways from AERONET sunphotometer</vt:lpstr>
      <vt:lpstr>Takeaways from MISR</vt:lpstr>
      <vt:lpstr>AERONET Inversion Products</vt:lpstr>
      <vt:lpstr>Co-located AERONET - PM Summary</vt:lpstr>
      <vt:lpstr>PowerPoint Presentation</vt:lpstr>
      <vt:lpstr>AERONET Inversion products – PM2.5 Results</vt:lpstr>
      <vt:lpstr>AERONET Inversion products – PM2.5 Nitrate Results</vt:lpstr>
      <vt:lpstr>AERONET Inversion products – PM2.5 Sulfate Results</vt:lpstr>
      <vt:lpstr>AERONET Inversion products – PM2.5 EC Results</vt:lpstr>
      <vt:lpstr>AERONET Inversion products – PM2.5 OC Results</vt:lpstr>
      <vt:lpstr>AERONET Inversion products – PM2.5 Dust Results</vt:lpstr>
      <vt:lpstr>Summary and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AERONET Datasets as Testbeds for PM Prediction</dc:title>
  <dc:creator>Meredith Franklin</dc:creator>
  <cp:lastModifiedBy>Meredith Franklin</cp:lastModifiedBy>
  <cp:revision>51</cp:revision>
  <dcterms:created xsi:type="dcterms:W3CDTF">2020-05-03T19:43:16Z</dcterms:created>
  <dcterms:modified xsi:type="dcterms:W3CDTF">2021-07-12T20:19:28Z</dcterms:modified>
</cp:coreProperties>
</file>